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8c4a45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7a8c4a45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shame since its so “expensive” to run.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8c4a45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7a8c4a45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8c4a45e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a8c4a45e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8c4a45e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7a8c4a45e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a8c4a45e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7a8c4a45e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a8c4a45e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7a8c4a45e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combines several decision trees to produce better predictive performance than utilizing a single decision tree. 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main principle behind the ensemble model is that a group of weak learners come together to form a strong learner.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a8c4a45e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7a8c4a45e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Bagging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short for bootstrap aggregating, is a general technique for combining the predictions of many models. 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While it can be used to aggregate the outputs of any type of regression or classification model, bagging is usually applied to decision trees.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a8c4a45e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7a8c4a45e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" sz="18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Boosting</a:t>
            </a:r>
            <a:r>
              <a:rPr i="1" lang="en" sz="18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another ensemble technique to create a collection of predictors. </a:t>
            </a:r>
            <a:endParaRPr i="1" sz="18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8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8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this technique, learners are learned sequentially with early learners fitting simple models to the data and then analyzing data for errors. </a:t>
            </a:r>
            <a:endParaRPr i="1" sz="18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8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8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other words, we fit consecutive trees (random sample) and at every step, the goal is to solve for net error from the prior tree.</a:t>
            </a:r>
            <a:endParaRPr sz="1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a8c4a45e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7a8c4a45e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a8c4a45e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7a8c4a45e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a50e70a8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7a50e70a8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/>
              <a:t>h</a:t>
            </a:r>
            <a:r>
              <a:rPr i="1" lang="en" sz="750"/>
              <a:t>θ</a:t>
            </a:r>
            <a:r>
              <a:rPr lang="en" sz="100"/>
              <a:t>​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)=zigmoid(</a:t>
            </a:r>
            <a:r>
              <a:rPr i="1" lang="en"/>
              <a:t>θ</a:t>
            </a:r>
            <a:r>
              <a:rPr lang="en" sz="750"/>
              <a:t>0</a:t>
            </a:r>
            <a:r>
              <a:rPr lang="en" sz="100"/>
              <a:t>​</a:t>
            </a:r>
            <a:r>
              <a:rPr lang="en"/>
              <a:t>+</a:t>
            </a:r>
            <a:r>
              <a:rPr i="1" lang="en"/>
              <a:t>θ</a:t>
            </a:r>
            <a:r>
              <a:rPr lang="en" sz="750"/>
              <a:t>1</a:t>
            </a:r>
            <a:r>
              <a:rPr lang="en" sz="100"/>
              <a:t>​</a:t>
            </a:r>
            <a:r>
              <a:rPr i="1" lang="en"/>
              <a:t>x</a:t>
            </a:r>
            <a:r>
              <a:rPr lang="en" sz="750"/>
              <a:t>1</a:t>
            </a:r>
            <a:r>
              <a:rPr lang="en" sz="100"/>
              <a:t>​</a:t>
            </a:r>
            <a:r>
              <a:rPr lang="en"/>
              <a:t>+</a:t>
            </a:r>
            <a:r>
              <a:rPr i="1" lang="en"/>
              <a:t>θ</a:t>
            </a:r>
            <a:r>
              <a:rPr lang="en" sz="750"/>
              <a:t>2</a:t>
            </a:r>
            <a:r>
              <a:rPr lang="en" sz="100"/>
              <a:t>​</a:t>
            </a:r>
            <a:r>
              <a:rPr i="1" lang="en"/>
              <a:t>x</a:t>
            </a:r>
            <a:r>
              <a:rPr lang="en" sz="750"/>
              <a:t>2</a:t>
            </a:r>
            <a:r>
              <a:rPr lang="en" sz="100"/>
              <a:t>​</a:t>
            </a:r>
            <a:r>
              <a:rPr lang="en"/>
              <a:t>+</a:t>
            </a:r>
            <a:r>
              <a:rPr i="1" lang="en"/>
              <a:t>θ</a:t>
            </a:r>
            <a:r>
              <a:rPr lang="en" sz="750"/>
              <a:t>3</a:t>
            </a:r>
            <a:r>
              <a:rPr lang="en" sz="100"/>
              <a:t>​</a:t>
            </a:r>
            <a:r>
              <a:rPr i="1" lang="en"/>
              <a:t>x</a:t>
            </a:r>
            <a:r>
              <a:rPr lang="en" sz="750"/>
              <a:t>3</a:t>
            </a:r>
            <a:r>
              <a:rPr lang="en" sz="100"/>
              <a:t>​</a:t>
            </a:r>
            <a:r>
              <a:rPr lang="en"/>
              <a:t>+⋯+</a:t>
            </a:r>
            <a:r>
              <a:rPr i="1" lang="en"/>
              <a:t>θ</a:t>
            </a:r>
            <a:r>
              <a:rPr i="1" lang="en" sz="750"/>
              <a:t>n</a:t>
            </a:r>
            <a:r>
              <a:rPr lang="en" sz="100"/>
              <a:t>​</a:t>
            </a:r>
            <a:r>
              <a:rPr i="1" lang="en"/>
              <a:t>x</a:t>
            </a:r>
            <a:r>
              <a:rPr i="1" lang="en" sz="900">
                <a:solidFill>
                  <a:srgbClr val="373A3C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00">
                <a:solidFill>
                  <a:srgbClr val="373A3C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i="1" lang="en"/>
              <a:t>)</a:t>
            </a:r>
            <a:r>
              <a:rPr lang="en" sz="10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00">
              <a:solidFill>
                <a:srgbClr val="373A3C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">
              <a:solidFill>
                <a:srgbClr val="373A3C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rgbClr val="373A3C"/>
                </a:solidFill>
                <a:highlight>
                  <a:srgbClr val="FFFFFF"/>
                </a:highlight>
              </a:rPr>
              <a:t>In order to develop intuition about this function, we can think about </a:t>
            </a:r>
            <a:r>
              <a:rPr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\theta_0</a:t>
            </a:r>
            <a:r>
              <a:rPr i="1"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" sz="9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lang="en" sz="1050">
                <a:solidFill>
                  <a:srgbClr val="373A3C"/>
                </a:solidFill>
                <a:highlight>
                  <a:srgbClr val="FFFFFF"/>
                </a:highlight>
              </a:rPr>
              <a:t> as the basic price of a house, </a:t>
            </a:r>
            <a:r>
              <a:rPr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\theta_1</a:t>
            </a:r>
            <a:r>
              <a:rPr i="1"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" sz="9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lang="en" sz="1050">
                <a:solidFill>
                  <a:srgbClr val="373A3C"/>
                </a:solidFill>
                <a:highlight>
                  <a:srgbClr val="FFFFFF"/>
                </a:highlight>
              </a:rPr>
              <a:t> as the price per square meter, </a:t>
            </a:r>
            <a:r>
              <a:rPr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\theta_2</a:t>
            </a:r>
            <a:r>
              <a:rPr i="1"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" sz="9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0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lang="en" sz="1050">
                <a:solidFill>
                  <a:srgbClr val="373A3C"/>
                </a:solidFill>
                <a:highlight>
                  <a:srgbClr val="FFFFFF"/>
                </a:highlight>
              </a:rPr>
              <a:t> as the price per floor, etc. </a:t>
            </a:r>
            <a:r>
              <a:rPr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x_1</a:t>
            </a:r>
            <a:r>
              <a:rPr i="1"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9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lang="en" sz="1050">
                <a:solidFill>
                  <a:srgbClr val="373A3C"/>
                </a:solidFill>
                <a:highlight>
                  <a:srgbClr val="FFFFFF"/>
                </a:highlight>
              </a:rPr>
              <a:t> will be the number of square meters in the house, </a:t>
            </a:r>
            <a:r>
              <a:rPr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x_2</a:t>
            </a:r>
            <a:r>
              <a:rPr i="1" lang="en" sz="13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95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00">
                <a:solidFill>
                  <a:srgbClr val="373A3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lang="en" sz="1050">
                <a:solidFill>
                  <a:srgbClr val="373A3C"/>
                </a:solidFill>
                <a:highlight>
                  <a:srgbClr val="FFFFFF"/>
                </a:highlight>
              </a:rPr>
              <a:t> the number of floors, etc.</a:t>
            </a:r>
            <a:endParaRPr sz="105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rgbClr val="373A3C"/>
                </a:solidFill>
                <a:highlight>
                  <a:srgbClr val="FFFFFF"/>
                </a:highlight>
              </a:rPr>
              <a:t>Types of math used:</a:t>
            </a:r>
            <a:endParaRPr sz="105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400"/>
              <a:buChar char="●"/>
            </a:pPr>
            <a:r>
              <a:rPr b="1" lang="en" sz="1400">
                <a:solidFill>
                  <a:srgbClr val="373A3C"/>
                </a:solidFill>
                <a:highlight>
                  <a:srgbClr val="FFFFFF"/>
                </a:highlight>
              </a:rPr>
              <a:t>Linear algebra to do mainly matrix math, Statistics</a:t>
            </a:r>
            <a:endParaRPr b="1" sz="14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400"/>
              <a:buChar char="●"/>
            </a:pPr>
            <a:r>
              <a:rPr b="1" lang="en" sz="1400">
                <a:solidFill>
                  <a:srgbClr val="373A3C"/>
                </a:solidFill>
                <a:highlight>
                  <a:srgbClr val="FFFFFF"/>
                </a:highlight>
              </a:rPr>
              <a:t>Statistics provide many ways to measure Error, Loss or Cost</a:t>
            </a:r>
            <a:endParaRPr b="1" sz="14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400"/>
              <a:buChar char="●"/>
            </a:pPr>
            <a:r>
              <a:rPr b="1" lang="en" sz="1400">
                <a:solidFill>
                  <a:srgbClr val="373A3C"/>
                </a:solidFill>
                <a:highlight>
                  <a:srgbClr val="FFFFFF"/>
                </a:highlight>
              </a:rPr>
              <a:t>Calculus used with Gradient Descent </a:t>
            </a:r>
            <a:endParaRPr b="1" sz="14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rgbClr val="373A3C"/>
                </a:solidFill>
                <a:highlight>
                  <a:srgbClr val="FFFFFF"/>
                </a:highlight>
              </a:rPr>
              <a:t>Provide example of how you go through a model,</a:t>
            </a:r>
            <a:endParaRPr b="1" sz="14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400"/>
              <a:buChar char="●"/>
            </a:pPr>
            <a:r>
              <a:rPr b="1" lang="en" sz="1400">
                <a:solidFill>
                  <a:srgbClr val="373A3C"/>
                </a:solidFill>
                <a:highlight>
                  <a:srgbClr val="FFFFFF"/>
                </a:highlight>
              </a:rPr>
              <a:t>Guess the answer</a:t>
            </a:r>
            <a:endParaRPr b="1" sz="14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400"/>
              <a:buChar char="●"/>
            </a:pPr>
            <a:r>
              <a:rPr b="1" lang="en" sz="1400">
                <a:solidFill>
                  <a:srgbClr val="373A3C"/>
                </a:solidFill>
                <a:highlight>
                  <a:srgbClr val="FFFFFF"/>
                </a:highlight>
              </a:rPr>
              <a:t>See how well you guest</a:t>
            </a:r>
            <a:endParaRPr b="1" sz="14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400"/>
              <a:buChar char="●"/>
            </a:pPr>
            <a:r>
              <a:rPr b="1" lang="en" sz="1400">
                <a:solidFill>
                  <a:srgbClr val="373A3C"/>
                </a:solidFill>
                <a:highlight>
                  <a:srgbClr val="FFFFFF"/>
                </a:highlight>
              </a:rPr>
              <a:t>Adjust the Theta</a:t>
            </a:r>
            <a:endParaRPr b="1" sz="140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rgbClr val="373A3C"/>
                </a:solidFill>
                <a:highlight>
                  <a:srgbClr val="FFFFFF"/>
                </a:highlight>
              </a:rPr>
              <a:t> </a:t>
            </a:r>
            <a:endParaRPr b="1" sz="1400">
              <a:solidFill>
                <a:srgbClr val="373A3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8c4a45e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7a8c4a45e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a8c4a45e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7a8c4a45e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a8c4a45e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7a8c4a45e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8c4a45e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a8c4a45e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50e70a8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7a50e70a8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KNN can be used for </a:t>
            </a:r>
            <a:r>
              <a:rPr b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classification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 — the output is a class membership (predicts a class — a discrete value). 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 object is classified by a majority vote of its neighbors, with the object being assigned to the class most common among its k nearest neighbors. </a:t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can also be used for </a:t>
            </a:r>
            <a:r>
              <a:rPr b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regression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 — output is the value for the object (predicts continuous values). This value is the average (or median) of the values of its k nearest neighbors.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a50e70a8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7a50e70a8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a50e70a8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7a50e70a8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a50e70a8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7a50e70a8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242729"/>
                </a:solidFill>
              </a:rPr>
              <a:t>The larger you make k, the more smoothing takes place, and eventually you will smooth so much that you will get a model that under-fits the data rather than over-fitting it</a:t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a50e70a8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a50e70a8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a8c4a45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7a8c4a45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Hyperplane</a:t>
            </a:r>
            <a:r>
              <a:rPr lang="en"/>
              <a:t> because it can exist in a 3 Dimensional Feature space as a plane,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2d Space, hyperplane is just a line.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Support Vectors: </a:t>
            </a:r>
            <a:r>
              <a:rPr lang="en"/>
              <a:t>Try to find the ideal position for the separating hyperplane. Require EXTENSIVE tuning.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a8c4a45e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7a8c4a45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Relationship Id="rId4" Type="http://schemas.openxmlformats.org/officeDocument/2006/relationships/hyperlink" Target="https://towardsdatascience.com/understanding-support-vector-machine-part-2-kernel-trick-mercers-theorem-e1e6848c6c4d" TargetMode="External"/><Relationship Id="rId5" Type="http://schemas.openxmlformats.org/officeDocument/2006/relationships/hyperlink" Target="https://towardsdatascience.com/understanding-support-vector-machine-part-2-kernel-trick-mercers-theorem-e1e6848c6c4d" TargetMode="External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efR1C6CvhmE" TargetMode="External"/><Relationship Id="rId4" Type="http://schemas.openxmlformats.org/officeDocument/2006/relationships/hyperlink" Target="https://towardsdatascience.com/understanding-support-vector-machine-part-2-kernel-trick-mercers-theorem-e1e6848c6c4d" TargetMode="External"/><Relationship Id="rId5" Type="http://schemas.openxmlformats.org/officeDocument/2006/relationships/hyperlink" Target="https://scikit-learn.org/stable/modules/svm.html#svm" TargetMode="External"/><Relationship Id="rId6" Type="http://schemas.openxmlformats.org/officeDocument/2006/relationships/hyperlink" Target="https://scikit-learn.org/stable/modules/svm.html#svm" TargetMode="External"/><Relationship Id="rId7" Type="http://schemas.openxmlformats.org/officeDocument/2006/relationships/hyperlink" Target="https://scikit-learn.org/stable/modules/generated/sklearn.svm.SVC.html#sklearn.svm.SVC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7VeUPuFGJHk" TargetMode="External"/><Relationship Id="rId4" Type="http://schemas.openxmlformats.org/officeDocument/2006/relationships/hyperlink" Target="https://www.youtube.com/watch?v=3CC4N4z3GJc" TargetMode="External"/><Relationship Id="rId5" Type="http://schemas.openxmlformats.org/officeDocument/2006/relationships/hyperlink" Target="https://www.youtube.com/watch?v=J4Wdy0Wc_xQ" TargetMode="External"/><Relationship Id="rId6" Type="http://schemas.openxmlformats.org/officeDocument/2006/relationships/hyperlink" Target="https://scikit-learn.org/stable/modules/generated/sklearn.ensemble.GradientBoostingClassifier.html#sklearn.ensemble.GradientBoostingClassifier" TargetMode="External"/><Relationship Id="rId7" Type="http://schemas.openxmlformats.org/officeDocument/2006/relationships/hyperlink" Target="https://scikit-learn.org/stable/modules/generated/sklearn.ensemble.GradientBoostingClassifier.html#sklearn.ensemble.GradientBoostingClassifier" TargetMode="External"/><Relationship Id="rId8" Type="http://schemas.openxmlformats.org/officeDocument/2006/relationships/hyperlink" Target="https://scikit-learn.org/stable/modules/generated/sklearn.ensemble.RandomForestClassifier.html#sklearn.ensemble.RandomForestClassifi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HVXime0nQeI" TargetMode="External"/><Relationship Id="rId4" Type="http://schemas.openxmlformats.org/officeDocument/2006/relationships/hyperlink" Target="https://www.youtube.com/watch?v=HVXime0nQeI" TargetMode="External"/><Relationship Id="rId5" Type="http://schemas.openxmlformats.org/officeDocument/2006/relationships/hyperlink" Target="https://www.geeksforgeeks.org/weighted-k-nn/" TargetMode="External"/><Relationship Id="rId6" Type="http://schemas.openxmlformats.org/officeDocument/2006/relationships/hyperlink" Target="https://becominghuman.ai/comprehending-k-means-and-knn-algorithms-c791be90883d" TargetMode="External"/><Relationship Id="rId7" Type="http://schemas.openxmlformats.org/officeDocument/2006/relationships/hyperlink" Target="https://scikit-learn.org/stable/modules/generated/sklearn.neighbors.KNeighborsClassifier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Classification Algorithm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SVM Strengths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132" y="3065875"/>
            <a:ext cx="2564650" cy="19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4294967295" type="body"/>
          </p:nvPr>
        </p:nvSpPr>
        <p:spPr>
          <a:xfrm>
            <a:off x="251959" y="815907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Among the most accurate models in Machine Learning.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handle non-linear relationships,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Tune kernel parameter to prevent overfitting.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deal very effectively with high-dimensional data with something called the “kernel” trick.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dk1"/>
                </a:solidFill>
                <a:hlinkClick r:id="rId4"/>
              </a:rPr>
              <a:t>Kernel trick re</a:t>
            </a:r>
            <a:r>
              <a:rPr lang="en" u="sng">
                <a:solidFill>
                  <a:schemeClr val="dk1"/>
                </a:solidFill>
                <a:hlinkClick r:id="rId5"/>
              </a:rPr>
              <a:t>ference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6">
            <a:alphaModFix/>
          </a:blip>
          <a:srcRect b="5168" l="7556" r="9400" t="10649"/>
          <a:stretch/>
        </p:blipFill>
        <p:spPr>
          <a:xfrm>
            <a:off x="1529930" y="3115809"/>
            <a:ext cx="2446625" cy="1804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4052755" y="4089125"/>
            <a:ext cx="1501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ernel trick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9" name="Google Shape;139;p22"/>
          <p:cNvCxnSpPr/>
          <p:nvPr/>
        </p:nvCxnSpPr>
        <p:spPr>
          <a:xfrm>
            <a:off x="4137655" y="3976050"/>
            <a:ext cx="1151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SVM weaknesses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</a:t>
            </a:r>
            <a:r>
              <a:rPr b="1" lang="en"/>
              <a:t>Training</a:t>
            </a:r>
            <a:r>
              <a:rPr lang="en"/>
              <a:t> and </a:t>
            </a:r>
            <a:r>
              <a:rPr b="1" lang="en"/>
              <a:t>Testing</a:t>
            </a:r>
            <a:r>
              <a:rPr lang="en"/>
              <a:t> are </a:t>
            </a:r>
            <a:r>
              <a:rPr b="1" lang="en"/>
              <a:t>SLOW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perform as well with Multi-class data.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Ex: Iris dataset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Kernel </a:t>
            </a:r>
            <a:r>
              <a:rPr lang="en"/>
              <a:t>function requires extensive tuning.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a lot of memory and processing power.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226078" y="8150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References 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3731800" y="1319550"/>
            <a:ext cx="50091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Online Resources: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SVM Explanation Video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Kernel Trick Explanation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Documentation: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Scikit-Learn S</a:t>
            </a: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VM Reference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Scikit-Learn SVM Classification Reference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Decision Tree Algorithms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471900" y="1919075"/>
            <a:ext cx="82221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Decision trees model data as a "tree" of hierarchical branches. They make branches until they reach "leaves" that represent predictions.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9188" y="2839475"/>
            <a:ext cx="4585635" cy="19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Decision Tree Algorithms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471900" y="2127725"/>
            <a:ext cx="82221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/>
              <a:t>Unfortunately, decision trees suffer from a major flaw as well. If you allow them to grow limitlessly, they can completely "memorize" the training data, just from creating more and more and more branches.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Tree Ensembles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Ensembles are machine learning methods for combining predictions from multiple separate models.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They allow us to take advantage of the flexibility of decision trees while preventing them from overfitting the training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Two most common methods for ensembling are </a:t>
            </a:r>
            <a:r>
              <a:rPr lang="en">
                <a:solidFill>
                  <a:schemeClr val="dk1"/>
                </a:solidFill>
              </a:rPr>
              <a:t>Bagging</a:t>
            </a:r>
            <a:r>
              <a:rPr lang="en"/>
              <a:t> and </a:t>
            </a:r>
            <a:r>
              <a:rPr lang="en">
                <a:solidFill>
                  <a:schemeClr val="dk1"/>
                </a:solidFill>
              </a:rPr>
              <a:t>Boosting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Tree Ensembles - Bagging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Bagging</a:t>
            </a:r>
            <a:r>
              <a:rPr lang="en"/>
              <a:t> attempts to reduce the chance of overfitting.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trains a large number of "strong" learners in parallel.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strong learner is a model that's relatively unconstrained.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Bagging then combines all the strong learners together in order to "smooth out" their predictions.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Tree Ensembles - Boosting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471900" y="1766675"/>
            <a:ext cx="82221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Boosting </a:t>
            </a:r>
            <a:r>
              <a:rPr lang="en"/>
              <a:t>attempts to improve the predictive flexibility of simple models.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trains a large number of "weak" learners in sequence.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weak learner is a constrained model (i.e. you could limit the max depth of each decision tree).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one in the sequence focuses on learning from the mistakes of the one before it.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Boosting then combines all the weak learners into a single strong learner.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Tree Ensembles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/>
              <a:t>Ensembling is a general term, but when the base models are decision trees, they have special names: random forests and boosted trees!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471900" y="353775"/>
            <a:ext cx="822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Decision Tree Algorithms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Random Forests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471900" y="1919075"/>
            <a:ext cx="82221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Random forests train a large number of "strong" decision trees and combine their predictions through </a:t>
            </a:r>
            <a:r>
              <a:rPr lang="en">
                <a:solidFill>
                  <a:schemeClr val="dk1"/>
                </a:solidFill>
              </a:rPr>
              <a:t>bagging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There are two sources of "randomness" for random forests: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tree is only allowed to choose from a random subset of features to split on (leading to feature selection).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tree is only trained on a random subset of observations (a process called resampling).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The Basic Flow ML Algorithms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60950" y="1747675"/>
            <a:ext cx="82221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Predict or Inference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hypothesis function</a:t>
            </a:r>
            <a:endParaRPr sz="18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Error or Loss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Cost function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Train or Learn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Gradient Descent function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71900" y="371925"/>
            <a:ext cx="82221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Decision Tree Algorithms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Random Forests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471900" y="1919075"/>
            <a:ext cx="82221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 practice, random forests tend to perform very well right out of the box.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often beat many other models that take up to weeks to develop.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are the perfect "swiss-army-knife"algorithm that almost always gets good results.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They don’t have many complicated parameters to tune.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71900" y="381000"/>
            <a:ext cx="82221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Decision Tree Algorithms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Boosted Trees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Boosted </a:t>
            </a:r>
            <a:r>
              <a:rPr lang="en"/>
              <a:t>trees like the gradient boosting algorithm trains a sequence of "weak", constrained decision trees and combine their predictions through boosting.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tree is allowed a maximum depth, which should be tuned.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tree in the sequence tries to correct the prediction errors of the one before it.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71900" y="417275"/>
            <a:ext cx="8222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Decision Tree Algorithms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Boosted Trees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 practice, boosted trees tend to have the highest performance ceilings.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often beat many other types of models after proper tuning.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They are more complicated to tune than random forests.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226078" y="8150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</a:t>
            </a:r>
            <a:r>
              <a:rPr lang="en"/>
              <a:t>Resources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3731800" y="1319550"/>
            <a:ext cx="50091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Online Resources: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Decision Tree Video Explanation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Gradient Boosting Video Explanation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Random Forest Video Explanation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Documentation: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Scikit-Learn </a:t>
            </a: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Gradient Boosting Documentation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Scikit-Learn Random Forest (Bagging) Documentation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KNN - K Nearest Neighbors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KNN is an ML algorithm that classifies new data points, by a measure of distance, to its K nearest neighbors — in the existing data.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370" y="2571750"/>
            <a:ext cx="2527580" cy="22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732650" y="2860150"/>
            <a:ext cx="19584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3   </a:t>
            </a:r>
            <a:r>
              <a:rPr lang="en"/>
              <a:t>——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5   </a:t>
            </a:r>
            <a:r>
              <a:rPr lang="en"/>
              <a:t>- - - -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 flipH="1">
            <a:off x="871075" y="2972775"/>
            <a:ext cx="239400" cy="281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71075" y="3367375"/>
            <a:ext cx="239400" cy="197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606553" y="2860150"/>
            <a:ext cx="24405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Data 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2803775" y="2972775"/>
            <a:ext cx="239400" cy="281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KNN Considerations</a:t>
            </a:r>
            <a:endParaRPr/>
          </a:p>
        </p:txBody>
      </p:sp>
      <p:sp>
        <p:nvSpPr>
          <p:cNvPr id="91" name="Google Shape;91;p16"/>
          <p:cNvSpPr txBox="1"/>
          <p:nvPr>
            <p:ph idx="4294967295" type="body"/>
          </p:nvPr>
        </p:nvSpPr>
        <p:spPr>
          <a:xfrm>
            <a:off x="209975" y="818125"/>
            <a:ext cx="8222100" cy="4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Choosing K:</a:t>
            </a:r>
            <a:r>
              <a:rPr lang="en" sz="1600"/>
              <a:t> A problem all of its own. Best to try different numbers of K and compare the error rates, choose the number of K which has the least error rate.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Rule of Thumb</a:t>
            </a:r>
            <a:r>
              <a:rPr lang="en" sz="1600"/>
              <a:t>: k &lt; sqrt(n) , n = total # of samples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Weights: </a:t>
            </a:r>
            <a:r>
              <a:rPr lang="en" sz="1600"/>
              <a:t>Give more weight to the points which are nearby and less weight to the points which are farther away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536" y="2976798"/>
            <a:ext cx="2834289" cy="19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4340825" y="3132601"/>
            <a:ext cx="1565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Green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Red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5712869" y="3335335"/>
            <a:ext cx="1500600" cy="63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50" y="2924225"/>
            <a:ext cx="3461074" cy="20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KNN Strengths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and intuitive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applied to any type of distribution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classifier if sample size is large.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KNN Weaknesses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a large sample size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 to classify. 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Need to calculate and compare distance from new example to all other examples in the sample space.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Then, compare example to the k nearest points</a:t>
            </a:r>
            <a:endParaRPr sz="1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Choosing size of K can be tricky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26078" y="8150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Resources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3731800" y="1319550"/>
            <a:ext cx="50091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Online Resources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K-nearest neighbors video </a:t>
            </a: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explanation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Weighted K-nearest neighbors explanation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K-nearest neighbors Implementation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Documentation: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Scikit-Learn K-nearest neighbors documentation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Support Vector Machines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70075" y="1919075"/>
            <a:ext cx="5437200" cy="30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algorithm that maps a training set onto a feature space and divides points into classes with a “hyperplane” </a:t>
            </a:r>
            <a:r>
              <a:rPr b="1" lang="en"/>
              <a:t>w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vectors </a:t>
            </a:r>
            <a:r>
              <a:rPr i="1" lang="en"/>
              <a:t>maximize </a:t>
            </a:r>
            <a:r>
              <a:rPr lang="en"/>
              <a:t>the margin around the hyperplane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 EXTENSIVE tuning of a “kernel” function.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SVMs classify new points based on what side of the dividing hyperplane they land on.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7463" y="1811225"/>
            <a:ext cx="3092598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SVMs in Action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00" y="2163238"/>
            <a:ext cx="2962499" cy="22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1500" y="2163238"/>
            <a:ext cx="2962499" cy="22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3801750" y="2727650"/>
            <a:ext cx="1608000" cy="10884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943075" y="2996175"/>
            <a:ext cx="97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